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59" r:id="rId4"/>
    <p:sldId id="263" r:id="rId5"/>
    <p:sldId id="262" r:id="rId6"/>
    <p:sldId id="261" r:id="rId7"/>
    <p:sldId id="264" r:id="rId8"/>
    <p:sldId id="257" r:id="rId9"/>
    <p:sldId id="266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4" d="100"/>
          <a:sy n="54" d="100"/>
        </p:scale>
        <p:origin x="677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B7653-C46C-4677-A287-8EEB9A014C3C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8899C-E26A-402B-814D-B6DA9C4744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810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B7653-C46C-4677-A287-8EEB9A014C3C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8899C-E26A-402B-814D-B6DA9C4744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7371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B7653-C46C-4677-A287-8EEB9A014C3C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8899C-E26A-402B-814D-B6DA9C4744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358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B7653-C46C-4677-A287-8EEB9A014C3C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8899C-E26A-402B-814D-B6DA9C4744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4640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B7653-C46C-4677-A287-8EEB9A014C3C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8899C-E26A-402B-814D-B6DA9C4744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7587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B7653-C46C-4677-A287-8EEB9A014C3C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8899C-E26A-402B-814D-B6DA9C4744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079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B7653-C46C-4677-A287-8EEB9A014C3C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8899C-E26A-402B-814D-B6DA9C4744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349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B7653-C46C-4677-A287-8EEB9A014C3C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8899C-E26A-402B-814D-B6DA9C4744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8550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B7653-C46C-4677-A287-8EEB9A014C3C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8899C-E26A-402B-814D-B6DA9C4744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8604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B7653-C46C-4677-A287-8EEB9A014C3C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8899C-E26A-402B-814D-B6DA9C4744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6921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B7653-C46C-4677-A287-8EEB9A014C3C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8899C-E26A-402B-814D-B6DA9C4744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362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FB7653-C46C-4677-A287-8EEB9A014C3C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48899C-E26A-402B-814D-B6DA9C4744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Political Science </a:t>
            </a:r>
            <a:br>
              <a:rPr lang="en-US" dirty="0" smtClean="0"/>
            </a:br>
            <a:r>
              <a:rPr lang="en-US" dirty="0" smtClean="0"/>
              <a:t>Introductory </a:t>
            </a:r>
            <a:r>
              <a:rPr lang="en-US" dirty="0"/>
              <a:t>C</a:t>
            </a:r>
            <a:r>
              <a:rPr lang="en-US" dirty="0" smtClean="0"/>
              <a:t>ourse</a:t>
            </a:r>
            <a:br>
              <a:rPr lang="en-US" dirty="0" smtClean="0"/>
            </a:br>
            <a:r>
              <a:rPr lang="en-US" b="1" cap="all" dirty="0" smtClean="0"/>
              <a:t>state: domestic policy</a:t>
            </a:r>
            <a:endParaRPr lang="en-US" b="1" cap="al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Marem Buzurtanova </a:t>
            </a:r>
          </a:p>
          <a:p>
            <a:r>
              <a:rPr lang="en-US" dirty="0" smtClean="0"/>
              <a:t>Al-Farabi KazNU</a:t>
            </a:r>
          </a:p>
          <a:p>
            <a:r>
              <a:rPr lang="en-US" dirty="0" smtClean="0"/>
              <a:t>Almaty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93668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9275"/>
          </a:xfrm>
        </p:spPr>
        <p:txBody>
          <a:bodyPr>
            <a:normAutofit fontScale="90000"/>
          </a:bodyPr>
          <a:lstStyle/>
          <a:p>
            <a:r>
              <a:rPr lang="en-US" sz="1800" dirty="0">
                <a:solidFill>
                  <a:prstClr val="black"/>
                </a:solidFill>
              </a:rPr>
              <a:t>Political Science Introductory Course</a:t>
            </a:r>
            <a:r>
              <a:rPr lang="en-US" sz="4900" dirty="0">
                <a:solidFill>
                  <a:prstClr val="black"/>
                </a:solidFill>
              </a:rPr>
              <a:t/>
            </a:r>
            <a:br>
              <a:rPr lang="en-US" sz="4900" dirty="0">
                <a:solidFill>
                  <a:prstClr val="black"/>
                </a:solidFill>
              </a:rPr>
            </a:br>
            <a:r>
              <a:rPr lang="en-US" sz="2000" b="1" cap="all" dirty="0">
                <a:solidFill>
                  <a:prstClr val="black"/>
                </a:solidFill>
              </a:rPr>
              <a:t>lecture 15:state: domestic policy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28700"/>
            <a:ext cx="10515600" cy="514826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Domestic Policy;</a:t>
            </a:r>
          </a:p>
          <a:p>
            <a:r>
              <a:rPr lang="en-US" dirty="0"/>
              <a:t>Formulated and conducted by the state;</a:t>
            </a:r>
          </a:p>
          <a:p>
            <a:r>
              <a:rPr lang="en-US" dirty="0"/>
              <a:t>Aimed at implementations of strategic goals; </a:t>
            </a:r>
          </a:p>
          <a:p>
            <a:r>
              <a:rPr lang="en-US" dirty="0"/>
              <a:t>Ideally harmonizes the interests of various strata of society.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1323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79400"/>
            <a:ext cx="10515600" cy="654455"/>
          </a:xfrm>
        </p:spPr>
        <p:txBody>
          <a:bodyPr>
            <a:normAutofit fontScale="90000"/>
          </a:bodyPr>
          <a:lstStyle/>
          <a:p>
            <a:r>
              <a:rPr lang="en-US" sz="2000" dirty="0">
                <a:solidFill>
                  <a:prstClr val="black"/>
                </a:solidFill>
              </a:rPr>
              <a:t>Political Science </a:t>
            </a:r>
            <a:r>
              <a:rPr lang="en-US" sz="2000" dirty="0" smtClean="0">
                <a:solidFill>
                  <a:prstClr val="black"/>
                </a:solidFill>
              </a:rPr>
              <a:t>Introductory </a:t>
            </a:r>
            <a:r>
              <a:rPr lang="en-US" sz="2000" dirty="0">
                <a:solidFill>
                  <a:prstClr val="black"/>
                </a:solidFill>
              </a:rPr>
              <a:t>Course</a:t>
            </a:r>
            <a:r>
              <a:rPr lang="en-US" sz="5400" dirty="0">
                <a:solidFill>
                  <a:prstClr val="black"/>
                </a:solidFill>
              </a:rPr>
              <a:t/>
            </a:r>
            <a:br>
              <a:rPr lang="en-US" sz="5400" dirty="0">
                <a:solidFill>
                  <a:prstClr val="black"/>
                </a:solidFill>
              </a:rPr>
            </a:br>
            <a:r>
              <a:rPr lang="en-US" sz="2200" b="1" cap="all" dirty="0">
                <a:solidFill>
                  <a:prstClr val="black"/>
                </a:solidFill>
              </a:rPr>
              <a:t>lecture 15:state: domestic policy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66800"/>
            <a:ext cx="10515600" cy="5110163"/>
          </a:xfrm>
        </p:spPr>
        <p:txBody>
          <a:bodyPr/>
          <a:lstStyle/>
          <a:p>
            <a:pPr marL="0" indent="0">
              <a:buNone/>
            </a:pPr>
            <a:r>
              <a:rPr lang="en-US" b="1" u="sng" dirty="0"/>
              <a:t>Domestic policy is what a government do within a </a:t>
            </a:r>
            <a:r>
              <a:rPr lang="en-US" b="1" u="sng" dirty="0" smtClean="0"/>
              <a:t>country. </a:t>
            </a:r>
          </a:p>
          <a:p>
            <a:pPr marL="0" indent="0">
              <a:buNone/>
            </a:pPr>
            <a:r>
              <a:rPr lang="en-US" b="1" dirty="0" smtClean="0"/>
              <a:t>Domestic </a:t>
            </a:r>
            <a:r>
              <a:rPr lang="en-US" b="1" dirty="0"/>
              <a:t>Policy:</a:t>
            </a:r>
          </a:p>
          <a:p>
            <a:pPr lvl="0"/>
            <a:r>
              <a:rPr lang="en-US" b="1" dirty="0"/>
              <a:t>economic, </a:t>
            </a:r>
          </a:p>
          <a:p>
            <a:pPr lvl="0"/>
            <a:r>
              <a:rPr lang="en-US" b="1" dirty="0"/>
              <a:t>social, </a:t>
            </a:r>
          </a:p>
          <a:p>
            <a:pPr lvl="0"/>
            <a:r>
              <a:rPr lang="en-US" b="1" dirty="0"/>
              <a:t>scientific, educational, </a:t>
            </a:r>
          </a:p>
          <a:p>
            <a:pPr lvl="0"/>
            <a:r>
              <a:rPr lang="en-US" b="1" dirty="0"/>
              <a:t>demographic, </a:t>
            </a:r>
          </a:p>
          <a:p>
            <a:pPr lvl="0"/>
            <a:r>
              <a:rPr lang="en-US" b="1" dirty="0"/>
              <a:t>crime/law enforcement, </a:t>
            </a:r>
          </a:p>
          <a:p>
            <a:pPr lvl="0"/>
            <a:r>
              <a:rPr lang="en-US" b="1" dirty="0"/>
              <a:t>defense/military. </a:t>
            </a:r>
          </a:p>
          <a:p>
            <a:pPr marL="0" indent="0">
              <a:buNone/>
            </a:pPr>
            <a:r>
              <a:rPr lang="en-US" b="1" dirty="0"/>
              <a:t>Domestic Policy shall be aimed at maintenance of integrity, vitality and stability of a state/nation.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791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79400"/>
            <a:ext cx="10515600" cy="654455"/>
          </a:xfrm>
        </p:spPr>
        <p:txBody>
          <a:bodyPr>
            <a:normAutofit fontScale="90000"/>
          </a:bodyPr>
          <a:lstStyle/>
          <a:p>
            <a:r>
              <a:rPr lang="en-US" sz="2000" dirty="0">
                <a:solidFill>
                  <a:prstClr val="black"/>
                </a:solidFill>
              </a:rPr>
              <a:t>Political Science </a:t>
            </a:r>
            <a:r>
              <a:rPr lang="en-US" sz="2000" dirty="0" smtClean="0">
                <a:solidFill>
                  <a:prstClr val="black"/>
                </a:solidFill>
              </a:rPr>
              <a:t>Introductory </a:t>
            </a:r>
            <a:r>
              <a:rPr lang="en-US" sz="2000" dirty="0">
                <a:solidFill>
                  <a:prstClr val="black"/>
                </a:solidFill>
              </a:rPr>
              <a:t>Course</a:t>
            </a:r>
            <a:r>
              <a:rPr lang="en-US" sz="5400" dirty="0">
                <a:solidFill>
                  <a:prstClr val="black"/>
                </a:solidFill>
              </a:rPr>
              <a:t/>
            </a:r>
            <a:br>
              <a:rPr lang="en-US" sz="5400" dirty="0">
                <a:solidFill>
                  <a:prstClr val="black"/>
                </a:solidFill>
              </a:rPr>
            </a:br>
            <a:r>
              <a:rPr lang="en-US" sz="2200" b="1" cap="all" dirty="0">
                <a:solidFill>
                  <a:prstClr val="black"/>
                </a:solidFill>
              </a:rPr>
              <a:t>lecture 15:state: domestic policy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66800"/>
            <a:ext cx="10515600" cy="51101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Domestic policy is executed at levels:</a:t>
            </a:r>
          </a:p>
          <a:p>
            <a:pPr>
              <a:buFontTx/>
              <a:buChar char="-"/>
            </a:pPr>
            <a:r>
              <a:rPr lang="en-US" dirty="0" smtClean="0"/>
              <a:t>national;</a:t>
            </a:r>
          </a:p>
          <a:p>
            <a:pPr>
              <a:buFontTx/>
              <a:buChar char="-"/>
            </a:pPr>
            <a:r>
              <a:rPr lang="en-US" dirty="0"/>
              <a:t>r</a:t>
            </a:r>
            <a:r>
              <a:rPr lang="en-US" dirty="0" smtClean="0"/>
              <a:t>egional;</a:t>
            </a:r>
          </a:p>
          <a:p>
            <a:pPr>
              <a:buFontTx/>
              <a:buChar char="-"/>
            </a:pPr>
            <a:r>
              <a:rPr lang="en-US" dirty="0"/>
              <a:t>l</a:t>
            </a:r>
            <a:r>
              <a:rPr lang="en-US" dirty="0" smtClean="0"/>
              <a:t>ocal. </a:t>
            </a:r>
          </a:p>
          <a:p>
            <a:pPr marL="0" indent="0">
              <a:buNone/>
            </a:pPr>
            <a:r>
              <a:rPr lang="en-US" dirty="0" smtClean="0"/>
              <a:t>Remember that there are three types of states in terms of their territorial organization, i.e. </a:t>
            </a:r>
            <a:r>
              <a:rPr lang="en-US" b="1" dirty="0" smtClean="0"/>
              <a:t>unitary state, federation </a:t>
            </a:r>
            <a:r>
              <a:rPr lang="en-US" dirty="0" smtClean="0"/>
              <a:t>and</a:t>
            </a:r>
            <a:r>
              <a:rPr lang="en-US" b="1" dirty="0" smtClean="0"/>
              <a:t> confederation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b="1" cap="all" dirty="0" smtClean="0"/>
              <a:t>How would execution of domestic policy differ? </a:t>
            </a:r>
            <a:endParaRPr lang="en-US" b="1" cap="all" dirty="0"/>
          </a:p>
        </p:txBody>
      </p:sp>
    </p:spTree>
    <p:extLst>
      <p:ext uri="{BB962C8B-B14F-4D97-AF65-F5344CB8AC3E}">
        <p14:creationId xmlns:p14="http://schemas.microsoft.com/office/powerpoint/2010/main" val="1656187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79400"/>
            <a:ext cx="10515600" cy="654455"/>
          </a:xfrm>
        </p:spPr>
        <p:txBody>
          <a:bodyPr>
            <a:normAutofit fontScale="90000"/>
          </a:bodyPr>
          <a:lstStyle/>
          <a:p>
            <a:r>
              <a:rPr lang="en-US" sz="2000" dirty="0">
                <a:solidFill>
                  <a:prstClr val="black"/>
                </a:solidFill>
              </a:rPr>
              <a:t>Political Science </a:t>
            </a:r>
            <a:r>
              <a:rPr lang="en-US" sz="2000" dirty="0" smtClean="0">
                <a:solidFill>
                  <a:prstClr val="black"/>
                </a:solidFill>
              </a:rPr>
              <a:t>Introductory </a:t>
            </a:r>
            <a:r>
              <a:rPr lang="en-US" sz="2000" dirty="0">
                <a:solidFill>
                  <a:prstClr val="black"/>
                </a:solidFill>
              </a:rPr>
              <a:t>Course</a:t>
            </a:r>
            <a:r>
              <a:rPr lang="en-US" sz="5400" dirty="0">
                <a:solidFill>
                  <a:prstClr val="black"/>
                </a:solidFill>
              </a:rPr>
              <a:t/>
            </a:r>
            <a:br>
              <a:rPr lang="en-US" sz="5400" dirty="0">
                <a:solidFill>
                  <a:prstClr val="black"/>
                </a:solidFill>
              </a:rPr>
            </a:br>
            <a:r>
              <a:rPr lang="en-US" sz="2200" b="1" cap="all" dirty="0">
                <a:solidFill>
                  <a:prstClr val="black"/>
                </a:solidFill>
              </a:rPr>
              <a:t>lecture 15:state: domestic policy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66800"/>
            <a:ext cx="10515600" cy="51101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How do the civil servant know what kind of domestic policy to pursue? Who forms and articulates the domestic policy course?</a:t>
            </a:r>
          </a:p>
          <a:p>
            <a:pPr marL="0" indent="0">
              <a:buNone/>
            </a:pPr>
            <a:r>
              <a:rPr lang="en-US" b="1" dirty="0" smtClean="0"/>
              <a:t>These are the political matters.</a:t>
            </a:r>
          </a:p>
          <a:p>
            <a:pPr marL="0" indent="0">
              <a:buNone/>
            </a:pPr>
            <a:r>
              <a:rPr lang="en-US" b="1" dirty="0" smtClean="0"/>
              <a:t>Depending on a political regime, the mechanisms of formation and execution of domestic policy would differ.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 smtClean="0"/>
              <a:t>Totalitarian </a:t>
            </a:r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Authoritarian </a:t>
            </a:r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/>
              <a:t>H</a:t>
            </a:r>
            <a:r>
              <a:rPr lang="en-US" b="1" dirty="0" smtClean="0"/>
              <a:t>ybrid (authoritarian and democratic) </a:t>
            </a:r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/>
              <a:t>D</a:t>
            </a:r>
            <a:r>
              <a:rPr lang="en-US" b="1" dirty="0" smtClean="0"/>
              <a:t>emocratic </a:t>
            </a:r>
            <a:endParaRPr lang="en-US" b="1" dirty="0"/>
          </a:p>
        </p:txBody>
      </p:sp>
      <p:sp>
        <p:nvSpPr>
          <p:cNvPr id="7" name="Down Arrow 6"/>
          <p:cNvSpPr/>
          <p:nvPr/>
        </p:nvSpPr>
        <p:spPr>
          <a:xfrm rot="10800000">
            <a:off x="3081867" y="5181600"/>
            <a:ext cx="778933" cy="762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91043" y="4401244"/>
            <a:ext cx="810838" cy="78035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9962" y="3620888"/>
            <a:ext cx="810838" cy="7803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313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79400"/>
            <a:ext cx="10515600" cy="654455"/>
          </a:xfrm>
        </p:spPr>
        <p:txBody>
          <a:bodyPr>
            <a:normAutofit fontScale="90000"/>
          </a:bodyPr>
          <a:lstStyle/>
          <a:p>
            <a:r>
              <a:rPr lang="en-US" sz="2000" dirty="0">
                <a:solidFill>
                  <a:prstClr val="black"/>
                </a:solidFill>
              </a:rPr>
              <a:t>Political Science </a:t>
            </a:r>
            <a:r>
              <a:rPr lang="en-US" sz="2000" dirty="0" smtClean="0">
                <a:solidFill>
                  <a:prstClr val="black"/>
                </a:solidFill>
              </a:rPr>
              <a:t>Introductory </a:t>
            </a:r>
            <a:r>
              <a:rPr lang="en-US" sz="2000" dirty="0">
                <a:solidFill>
                  <a:prstClr val="black"/>
                </a:solidFill>
              </a:rPr>
              <a:t>Course</a:t>
            </a:r>
            <a:r>
              <a:rPr lang="en-US" sz="5400" dirty="0">
                <a:solidFill>
                  <a:prstClr val="black"/>
                </a:solidFill>
              </a:rPr>
              <a:t/>
            </a:r>
            <a:br>
              <a:rPr lang="en-US" sz="5400" dirty="0">
                <a:solidFill>
                  <a:prstClr val="black"/>
                </a:solidFill>
              </a:rPr>
            </a:br>
            <a:r>
              <a:rPr lang="en-US" sz="2200" b="1" cap="all" dirty="0">
                <a:solidFill>
                  <a:prstClr val="black"/>
                </a:solidFill>
              </a:rPr>
              <a:t>lecture 15:state: domestic policy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8667" y="1066800"/>
            <a:ext cx="11243733" cy="51101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b="1" cap="all" dirty="0" smtClean="0"/>
              <a:t>Formation and execution of domestic policy course:</a:t>
            </a:r>
          </a:p>
          <a:p>
            <a:pPr marL="0" indent="0" algn="ctr">
              <a:buNone/>
            </a:pPr>
            <a:endParaRPr lang="en-US" sz="4400" b="1" dirty="0"/>
          </a:p>
          <a:p>
            <a:pPr marL="0" indent="0" algn="ctr">
              <a:buNone/>
            </a:pPr>
            <a:r>
              <a:rPr lang="en-US" sz="4400" b="1" dirty="0" smtClean="0"/>
              <a:t>Monarchy vs Republic</a:t>
            </a:r>
          </a:p>
          <a:p>
            <a:pPr marL="0" indent="0" algn="ctr">
              <a:buNone/>
            </a:pPr>
            <a:endParaRPr lang="en-US" sz="4400" b="1" dirty="0"/>
          </a:p>
          <a:p>
            <a:pPr marL="0" indent="0" algn="ctr">
              <a:buNone/>
            </a:pPr>
            <a:r>
              <a:rPr lang="en-US" sz="4400" b="1" dirty="0" smtClean="0"/>
              <a:t>Presidential Republic vs Parliamentary Republic</a:t>
            </a:r>
          </a:p>
        </p:txBody>
      </p:sp>
    </p:spTree>
    <p:extLst>
      <p:ext uri="{BB962C8B-B14F-4D97-AF65-F5344CB8AC3E}">
        <p14:creationId xmlns:p14="http://schemas.microsoft.com/office/powerpoint/2010/main" val="24951745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79400"/>
            <a:ext cx="10515600" cy="654455"/>
          </a:xfrm>
        </p:spPr>
        <p:txBody>
          <a:bodyPr>
            <a:normAutofit fontScale="90000"/>
          </a:bodyPr>
          <a:lstStyle/>
          <a:p>
            <a:r>
              <a:rPr lang="en-US" sz="2000" dirty="0">
                <a:solidFill>
                  <a:prstClr val="black"/>
                </a:solidFill>
              </a:rPr>
              <a:t>Political Science </a:t>
            </a:r>
            <a:r>
              <a:rPr lang="en-US" sz="2000" dirty="0" smtClean="0">
                <a:solidFill>
                  <a:prstClr val="black"/>
                </a:solidFill>
              </a:rPr>
              <a:t>Introductory </a:t>
            </a:r>
            <a:r>
              <a:rPr lang="en-US" sz="2000" dirty="0">
                <a:solidFill>
                  <a:prstClr val="black"/>
                </a:solidFill>
              </a:rPr>
              <a:t>Course</a:t>
            </a:r>
            <a:r>
              <a:rPr lang="en-US" sz="5400" dirty="0">
                <a:solidFill>
                  <a:prstClr val="black"/>
                </a:solidFill>
              </a:rPr>
              <a:t/>
            </a:r>
            <a:br>
              <a:rPr lang="en-US" sz="5400" dirty="0">
                <a:solidFill>
                  <a:prstClr val="black"/>
                </a:solidFill>
              </a:rPr>
            </a:br>
            <a:r>
              <a:rPr lang="en-US" sz="2200" b="1" cap="all" dirty="0">
                <a:solidFill>
                  <a:prstClr val="black"/>
                </a:solidFill>
              </a:rPr>
              <a:t>lecture 15:state: domestic policy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66800"/>
            <a:ext cx="10515600" cy="5110163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b="1" cap="all" dirty="0" smtClean="0"/>
              <a:t>Domestic Policy Course: formation and execution</a:t>
            </a:r>
            <a:endParaRPr lang="en-US" b="1" dirty="0" smtClean="0"/>
          </a:p>
          <a:p>
            <a:pPr marL="0" indent="0" algn="ctr">
              <a:buNone/>
            </a:pPr>
            <a:r>
              <a:rPr lang="en-US" b="1" dirty="0" smtClean="0"/>
              <a:t>Conservative, Liberal, Socialist </a:t>
            </a:r>
            <a:endParaRPr lang="en-US" b="1" dirty="0"/>
          </a:p>
          <a:p>
            <a:pPr lvl="0"/>
            <a:r>
              <a:rPr lang="en-US" b="1" dirty="0"/>
              <a:t>economic, </a:t>
            </a:r>
          </a:p>
          <a:p>
            <a:pPr lvl="0"/>
            <a:r>
              <a:rPr lang="en-US" b="1" dirty="0"/>
              <a:t>social, </a:t>
            </a:r>
            <a:endParaRPr lang="en-US" b="1" dirty="0" smtClean="0"/>
          </a:p>
          <a:p>
            <a:pPr lvl="0"/>
            <a:r>
              <a:rPr lang="en-US" b="1" dirty="0"/>
              <a:t>c</a:t>
            </a:r>
            <a:r>
              <a:rPr lang="en-US" b="1" dirty="0" smtClean="0"/>
              <a:t>ultural,</a:t>
            </a:r>
          </a:p>
          <a:p>
            <a:pPr lvl="0"/>
            <a:r>
              <a:rPr lang="en-US" b="1" dirty="0"/>
              <a:t>r</a:t>
            </a:r>
            <a:r>
              <a:rPr lang="en-US" b="1" dirty="0" smtClean="0"/>
              <a:t>eligious,</a:t>
            </a:r>
          </a:p>
          <a:p>
            <a:pPr lvl="0"/>
            <a:r>
              <a:rPr lang="en-US" b="1" dirty="0"/>
              <a:t>e</a:t>
            </a:r>
            <a:r>
              <a:rPr lang="en-US" b="1" dirty="0" smtClean="0"/>
              <a:t>thnic, </a:t>
            </a:r>
            <a:endParaRPr lang="en-US" b="1" dirty="0"/>
          </a:p>
          <a:p>
            <a:pPr lvl="0"/>
            <a:r>
              <a:rPr lang="en-US" b="1" dirty="0"/>
              <a:t>scientific, educational, </a:t>
            </a:r>
          </a:p>
          <a:p>
            <a:pPr lvl="0"/>
            <a:r>
              <a:rPr lang="en-US" b="1" dirty="0"/>
              <a:t>demographic, </a:t>
            </a:r>
          </a:p>
          <a:p>
            <a:pPr lvl="0"/>
            <a:r>
              <a:rPr lang="en-US" b="1" dirty="0"/>
              <a:t>crime/law enforcement, </a:t>
            </a:r>
          </a:p>
          <a:p>
            <a:pPr lvl="0"/>
            <a:r>
              <a:rPr lang="en-US" b="1" dirty="0"/>
              <a:t>defense/military.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93723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79400"/>
            <a:ext cx="10515600" cy="654455"/>
          </a:xfrm>
        </p:spPr>
        <p:txBody>
          <a:bodyPr>
            <a:normAutofit fontScale="90000"/>
          </a:bodyPr>
          <a:lstStyle/>
          <a:p>
            <a:r>
              <a:rPr lang="en-US" sz="2000" dirty="0">
                <a:solidFill>
                  <a:prstClr val="black"/>
                </a:solidFill>
              </a:rPr>
              <a:t>Political Science </a:t>
            </a:r>
            <a:r>
              <a:rPr lang="en-US" sz="2000" dirty="0" smtClean="0">
                <a:solidFill>
                  <a:prstClr val="black"/>
                </a:solidFill>
              </a:rPr>
              <a:t>Introductory </a:t>
            </a:r>
            <a:r>
              <a:rPr lang="en-US" sz="2000" dirty="0">
                <a:solidFill>
                  <a:prstClr val="black"/>
                </a:solidFill>
              </a:rPr>
              <a:t>Course</a:t>
            </a:r>
            <a:r>
              <a:rPr lang="en-US" sz="5400" dirty="0">
                <a:solidFill>
                  <a:prstClr val="black"/>
                </a:solidFill>
              </a:rPr>
              <a:t/>
            </a:r>
            <a:br>
              <a:rPr lang="en-US" sz="5400" dirty="0">
                <a:solidFill>
                  <a:prstClr val="black"/>
                </a:solidFill>
              </a:rPr>
            </a:br>
            <a:r>
              <a:rPr lang="en-US" sz="2200" b="1" cap="all" dirty="0">
                <a:solidFill>
                  <a:prstClr val="black"/>
                </a:solidFill>
              </a:rPr>
              <a:t>lecture 15:state: domestic policy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66800"/>
            <a:ext cx="10515600" cy="51101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b="1" dirty="0" smtClean="0"/>
              <a:t>Where do we learn better about domestic policy of a state?</a:t>
            </a:r>
          </a:p>
          <a:p>
            <a:pPr marL="0" indent="0">
              <a:buNone/>
            </a:pPr>
            <a:endParaRPr lang="en-US" sz="4000" b="1" dirty="0"/>
          </a:p>
          <a:p>
            <a:pPr>
              <a:buFontTx/>
              <a:buChar char="-"/>
            </a:pPr>
            <a:r>
              <a:rPr lang="en-US" sz="4000" b="1" dirty="0" smtClean="0"/>
              <a:t>Composition of the cabinet of ministers;</a:t>
            </a:r>
          </a:p>
          <a:p>
            <a:pPr>
              <a:buFontTx/>
              <a:buChar char="-"/>
            </a:pPr>
            <a:r>
              <a:rPr lang="en-US" sz="4000" b="1" dirty="0" smtClean="0"/>
              <a:t>Programs, Doctrines, Strategies </a:t>
            </a:r>
            <a:r>
              <a:rPr lang="en-US" sz="4000" b="1" dirty="0" err="1" smtClean="0"/>
              <a:t>e.t.c</a:t>
            </a:r>
            <a:r>
              <a:rPr lang="en-US" sz="4000" b="1" dirty="0" smtClean="0"/>
              <a:t>.</a:t>
            </a:r>
          </a:p>
          <a:p>
            <a:pPr>
              <a:buFontTx/>
              <a:buChar char="-"/>
            </a:pPr>
            <a:r>
              <a:rPr lang="en-US" sz="4000" b="1" dirty="0" smtClean="0"/>
              <a:t>State budget. 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6577356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92150"/>
          </a:xfrm>
        </p:spPr>
        <p:txBody>
          <a:bodyPr/>
          <a:lstStyle/>
          <a:p>
            <a:r>
              <a:rPr lang="en-US" sz="1800" dirty="0">
                <a:solidFill>
                  <a:prstClr val="black"/>
                </a:solidFill>
              </a:rPr>
              <a:t>Political Science Introductory Course</a:t>
            </a:r>
            <a:r>
              <a:rPr lang="en-US" sz="4900" dirty="0">
                <a:solidFill>
                  <a:prstClr val="black"/>
                </a:solidFill>
              </a:rPr>
              <a:t/>
            </a:r>
            <a:br>
              <a:rPr lang="en-US" sz="4900" dirty="0">
                <a:solidFill>
                  <a:prstClr val="black"/>
                </a:solidFill>
              </a:rPr>
            </a:br>
            <a:r>
              <a:rPr lang="en-US" sz="2000" b="1" cap="all" dirty="0">
                <a:solidFill>
                  <a:prstClr val="black"/>
                </a:solidFill>
              </a:rPr>
              <a:t>lecture 15:state: domestic policy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171574"/>
            <a:ext cx="11329988" cy="5457825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3600" b="1" u="sng" dirty="0" smtClean="0"/>
              <a:t>Political </a:t>
            </a:r>
            <a:r>
              <a:rPr lang="en-US" sz="3600" b="1" u="sng" dirty="0"/>
              <a:t>Crisis </a:t>
            </a:r>
          </a:p>
          <a:p>
            <a:r>
              <a:rPr lang="en-US" sz="3600" dirty="0"/>
              <a:t>manifest in aggravation of existing conflicts (clash of interests</a:t>
            </a:r>
            <a:r>
              <a:rPr lang="en-US" sz="3600" dirty="0" smtClean="0"/>
              <a:t>);</a:t>
            </a:r>
            <a:endParaRPr lang="en-US" sz="3600" dirty="0"/>
          </a:p>
          <a:p>
            <a:r>
              <a:rPr lang="en-US" sz="3600" dirty="0"/>
              <a:t>may take from of government crisis (inability to govern</a:t>
            </a:r>
            <a:r>
              <a:rPr lang="en-US" sz="3600" dirty="0" smtClean="0"/>
              <a:t>);</a:t>
            </a:r>
            <a:endParaRPr lang="en-US" sz="3600" dirty="0"/>
          </a:p>
          <a:p>
            <a:r>
              <a:rPr lang="en-US" sz="3600" dirty="0"/>
              <a:t>can be resolved violently, </a:t>
            </a:r>
            <a:r>
              <a:rPr lang="en-US" sz="3600" dirty="0" smtClean="0"/>
              <a:t>non-violently;</a:t>
            </a:r>
            <a:endParaRPr lang="en-US" sz="3600" dirty="0"/>
          </a:p>
          <a:p>
            <a:r>
              <a:rPr lang="en-US" sz="3600" dirty="0"/>
              <a:t>can be averted through dialogue, mutual concessions and </a:t>
            </a:r>
            <a:r>
              <a:rPr lang="en-US" sz="3600" dirty="0" smtClean="0"/>
              <a:t>compromise.</a:t>
            </a:r>
            <a:endParaRPr lang="en-US" sz="3600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compromise is an agreement is reached through mutual </a:t>
            </a:r>
            <a:r>
              <a:rPr lang="en-US" dirty="0" smtClean="0"/>
              <a:t>concessions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consensus is the consent of all </a:t>
            </a:r>
            <a:r>
              <a:rPr lang="en-US" dirty="0" smtClean="0"/>
              <a:t>participants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8818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350</Words>
  <Application>Microsoft Office PowerPoint</Application>
  <PresentationFormat>Widescreen</PresentationFormat>
  <Paragraphs>72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Political Science  Introductory Course state: domestic policy</vt:lpstr>
      <vt:lpstr>Political Science Introductory Course lecture 15:state: domestic policy</vt:lpstr>
      <vt:lpstr>Political Science Introductory Course lecture 15:state: domestic policy</vt:lpstr>
      <vt:lpstr>Political Science Introductory Course lecture 15:state: domestic policy</vt:lpstr>
      <vt:lpstr>Political Science Introductory Course lecture 15:state: domestic policy</vt:lpstr>
      <vt:lpstr>Political Science Introductory Course lecture 15:state: domestic policy</vt:lpstr>
      <vt:lpstr>Political Science Introductory Course lecture 15:state: domestic policy</vt:lpstr>
      <vt:lpstr>Political Science Introductory Course lecture 15:state: domestic policy</vt:lpstr>
      <vt:lpstr>Political Science Introductory Course lecture 15:state: domestic policy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Political Science  Introductory Course state: domestic policy</dc:title>
  <dc:creator>Marem Buzurtanova</dc:creator>
  <cp:lastModifiedBy>Marem Buzurtanova</cp:lastModifiedBy>
  <cp:revision>7</cp:revision>
  <dcterms:created xsi:type="dcterms:W3CDTF">2020-06-09T02:34:59Z</dcterms:created>
  <dcterms:modified xsi:type="dcterms:W3CDTF">2020-12-20T06:32:00Z</dcterms:modified>
</cp:coreProperties>
</file>